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34"/>
  </p:notesMasterIdLst>
  <p:sldIdLst>
    <p:sldId id="257" r:id="rId3"/>
    <p:sldId id="349" r:id="rId4"/>
    <p:sldId id="350" r:id="rId5"/>
    <p:sldId id="425" r:id="rId6"/>
    <p:sldId id="426" r:id="rId7"/>
    <p:sldId id="427" r:id="rId8"/>
    <p:sldId id="428" r:id="rId9"/>
    <p:sldId id="429" r:id="rId10"/>
    <p:sldId id="430" r:id="rId11"/>
    <p:sldId id="431" r:id="rId12"/>
    <p:sldId id="432" r:id="rId13"/>
    <p:sldId id="433" r:id="rId14"/>
    <p:sldId id="434" r:id="rId15"/>
    <p:sldId id="435" r:id="rId16"/>
    <p:sldId id="436" r:id="rId17"/>
    <p:sldId id="437" r:id="rId18"/>
    <p:sldId id="438" r:id="rId19"/>
    <p:sldId id="439" r:id="rId20"/>
    <p:sldId id="440" r:id="rId21"/>
    <p:sldId id="441" r:id="rId22"/>
    <p:sldId id="450" r:id="rId23"/>
    <p:sldId id="442" r:id="rId24"/>
    <p:sldId id="443" r:id="rId25"/>
    <p:sldId id="444" r:id="rId26"/>
    <p:sldId id="445" r:id="rId27"/>
    <p:sldId id="446" r:id="rId28"/>
    <p:sldId id="447" r:id="rId29"/>
    <p:sldId id="448" r:id="rId30"/>
    <p:sldId id="449" r:id="rId31"/>
    <p:sldId id="451" r:id="rId32"/>
    <p:sldId id="45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30" autoAdjust="0"/>
    <p:restoredTop sz="94660"/>
  </p:normalViewPr>
  <p:slideViewPr>
    <p:cSldViewPr>
      <p:cViewPr varScale="1">
        <p:scale>
          <a:sx n="92" d="100"/>
          <a:sy n="92" d="100"/>
        </p:scale>
        <p:origin x="13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F5332-2E67-4197-A9D6-96730940DD45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3CE85-8A39-439B-A638-99B69752E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9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97659-6C04-48EA-B305-2919BD7837F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69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210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77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88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599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625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3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514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136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309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01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312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407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0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267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254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513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67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968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210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29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116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11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975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53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31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28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637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22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395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21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16C66C5-7DFE-4220-9FE1-A3CA8EA01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D222-E453-472C-B553-43E1189E21A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94EAD-3A0D-43D4-AD18-89E091F4326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1A84-347F-4DDF-BAE7-4AD7EF67DA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E4D-9D4E-4EF0-AD47-C324AD7553D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B5A-F46E-49EF-8E49-7D4823E3015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12839-AB46-4EE9-A4EF-3FE952E895F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C15F-19E2-41FF-8AF4-667E84177D41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altLang="zh-CN" sz="3400" b="1" kern="1200" dirty="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8FE5-389E-4DA0-81AC-5EB98838DD8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775-3ADC-47AB-BC2E-E60055130C74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CE291-D8F3-4C90-A8DB-6733BB373E0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标题，剪贴画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剪贴画占位符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093B3B-E81E-490B-8F1F-1C571ED82160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6B1821FE-FA4C-47C1-B685-876E6334E4D6}" type="slidenum">
              <a:rPr lang="en-US" smtClean="0">
                <a:solidFill>
                  <a:srgbClr val="5E574E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57200" y="16002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153400" cy="3048000"/>
          </a:xfrm>
        </p:spPr>
        <p:txBody>
          <a:bodyPr/>
          <a:lstStyle/>
          <a:p>
            <a:r>
              <a:rPr lang="en-US" altLang="zh-CN" sz="3200" b="1" dirty="0" smtClean="0">
                <a:solidFill>
                  <a:srgbClr val="A50021"/>
                </a:solidFill>
              </a:rPr>
              <a:t>Lecture 19: Case Study: An Implementation of Cortex-M3 – the LM3S9B96</a:t>
            </a:r>
            <a:endParaRPr lang="en-US" altLang="zh-CN" sz="3200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On-Chip Memory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ROM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ROM is preprogrammed with the following software and programs: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err="1" smtClean="0"/>
              <a:t>Stellaris</a:t>
            </a:r>
            <a:r>
              <a:rPr lang="en-US" sz="2000" dirty="0" smtClean="0"/>
              <a:t> Peripheral Driver Library: performs both peripheral initialization and control functions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err="1" smtClean="0"/>
              <a:t>Stellaris</a:t>
            </a:r>
            <a:r>
              <a:rPr lang="en-US" sz="2000" dirty="0" smtClean="0"/>
              <a:t> Boot Loader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err="1" smtClean="0"/>
              <a:t>SafeRTOS</a:t>
            </a:r>
            <a:r>
              <a:rPr lang="en-US" sz="2000" dirty="0" smtClean="0"/>
              <a:t>™ preemptive real-time kernel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Advanced Encryption Standard (AES) cryptography tables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Cyclic Redundancy Check (CRC) error-detection functionality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External Peripheral Interface (EPI)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External Peripheral Interface (EPI) provides access to external devices using a parallel path, like a bus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8/16/32-bit dedicated parallel bus for external peripherals and memory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Memory interface supports contiguous memory access independent of data bus width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Separates processor from timing details through use of an internal write FIFO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Efficient transfers using Micro Direct Memory Access Controller (</a:t>
            </a:r>
            <a:r>
              <a:rPr lang="en-US" sz="2000" dirty="0" err="1" smtClean="0"/>
              <a:t>μDMA</a:t>
            </a:r>
            <a:r>
              <a:rPr lang="en-US" sz="2000" dirty="0" smtClean="0"/>
              <a:t>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Supports three primary functional modes: SDRAM, Host-bus, and General Purpose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Serial Communications Peripherals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controller supports both asynchronous and synchronous serial communications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10/100 Ethernet MAC and PHY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Two CAN 2.0 A/B Controllers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USB 2.0 (full speed and low speed) OTG/Host/Device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Three UARTs with IrDA and ISO 7816 support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Two I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C modules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Two Synchronous Serial Interface modules (SSI)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Integrated Inter-chip Sound (I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S) Module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Serial Communications Peripherals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Ethernet Controller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Ethernet (IEEE 802.3) is a frame-based computer networking technology for local area networks (LANs)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Conforms to the </a:t>
            </a:r>
            <a:r>
              <a:rPr lang="en-US" sz="2000" i="1" dirty="0" smtClean="0"/>
              <a:t>IEEE 802.3-2002 </a:t>
            </a:r>
            <a:r>
              <a:rPr lang="en-US" sz="2000" dirty="0" smtClean="0"/>
              <a:t>specification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Multiple operational modes: Full-/half-duplex, 10/100Mbps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Highly configurable: MAC address, LED activity and etc.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Physical media manipulation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it-IT" sz="2000" dirty="0" smtClean="0"/>
              <a:t>IEEE 1588 Precision Time Protocol for accurate time stamps of packets</a:t>
            </a:r>
            <a:endParaRPr lang="en-US" sz="2000" dirty="0" smtClean="0"/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Efficient transfers using </a:t>
            </a:r>
            <a:r>
              <a:rPr lang="el-GR" sz="2000" dirty="0" smtClean="0"/>
              <a:t>μ</a:t>
            </a:r>
            <a:r>
              <a:rPr lang="en-US" sz="2000" dirty="0" smtClean="0"/>
              <a:t>DMA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Serial Communications Peripherals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Controller Area Network (CAN): </a:t>
            </a:r>
            <a:r>
              <a:rPr lang="en-US" sz="2000" dirty="0" smtClean="0"/>
              <a:t>is a multicast shared serial-bus standard for connecting electronic control units (ECUs), designed to be robust in electromagnetically noisy environments (automotive, industrial or medical)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Bit rates 1Mbps at 40 meters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transmitter sends a message to all CAN nodes (broadcasting), each node decides whether it should process the message based on the identifier received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microcontroller includes two CAN units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Serial Communications Peripherals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Universal Serial Bus (USB): </a:t>
            </a:r>
            <a:r>
              <a:rPr lang="en-US" sz="2000" dirty="0" smtClean="0"/>
              <a:t>is a serial bus standard designed to allow peripherals to be connected and disconnected using a standardized interface without rebooting the system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controller supports three configurations in USB 2.0 full (12 Mbps) and low speed (1.5 Mbps):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USB Host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USB Device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USB On-The-Go: negotiated on-the-go as host or device when connected to other USB-enabled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Serial Communications Peripherals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51520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Universal Asynchronous Receiver/Transmitter (UART):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controller includes three fully programmable 16C550-type UARTs.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Key features: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Programmable baud-rate generator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Standard asynchronous communication bits for start, stop, and parity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Fully programmable serial interface characteristics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Full modem handshake support (on UART1)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Efficient transfers using </a:t>
            </a:r>
            <a:r>
              <a:rPr lang="el-GR" sz="2000" dirty="0" smtClean="0"/>
              <a:t>μ</a:t>
            </a:r>
            <a:r>
              <a:rPr lang="en-US" sz="2000" dirty="0" smtClean="0"/>
              <a:t>DMA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Serial Communications Peripherals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51520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The Inter-Integrated Circuit (I</a:t>
            </a:r>
            <a:r>
              <a:rPr lang="en-US" sz="2000" b="1" baseline="30000" dirty="0" smtClean="0"/>
              <a:t>2</a:t>
            </a:r>
            <a:r>
              <a:rPr lang="en-US" sz="2000" b="1" dirty="0" smtClean="0"/>
              <a:t>C) bus: </a:t>
            </a:r>
            <a:r>
              <a:rPr lang="en-US" sz="2000" dirty="0" smtClean="0"/>
              <a:t>provides bi-directional data transfer through a two-wire design (a serial data line SDA and a serial clock line SCL).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Each device on the I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C bus supports both sending and receiving data as either a master or a slave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Both the I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C master and slave can generate interrupts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controller includes two I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C modules with the following features: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Four I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C modes: master/slave transmit/receive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Two transmission speeds: Standard (100 Kbps) and Fast (400 Kbps)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Master and slave interrupt generation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Master with arbitration and clock synchronization, multi-master support, and 7-bit addressing mode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Serial Communications Peripherals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51520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Inter-Integrated Circuit Sound (I</a:t>
            </a:r>
            <a:r>
              <a:rPr lang="en-US" sz="2000" b="1" baseline="30000" dirty="0" smtClean="0"/>
              <a:t>2</a:t>
            </a:r>
            <a:r>
              <a:rPr lang="en-US" sz="2000" b="1" dirty="0" smtClean="0"/>
              <a:t>S) : </a:t>
            </a:r>
            <a:r>
              <a:rPr lang="en-US" sz="2000" dirty="0" smtClean="0"/>
              <a:t>is a configurable serial audio core that contains a transmit module and a receive module. Data can be in one of four modes: Stereo, Mono, Compact 16-bit Stereo and Compact 8-Bit Stereo.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System Integration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controller provides a variety of standard system functions integrated into the device: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Micro Direct Memory Access Controller (</a:t>
            </a:r>
            <a:r>
              <a:rPr lang="en-US" sz="2000" dirty="0" err="1" smtClean="0"/>
              <a:t>μDMA</a:t>
            </a:r>
            <a:r>
              <a:rPr lang="en-US" sz="2000" dirty="0" smtClean="0"/>
              <a:t>)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System control and clocks including on-chip precision 16-MHz oscillator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ARM Cortex </a:t>
            </a:r>
            <a:r>
              <a:rPr lang="en-US" sz="2000" dirty="0" err="1" smtClean="0"/>
              <a:t>SysTick</a:t>
            </a:r>
            <a:r>
              <a:rPr lang="en-US" sz="2000" dirty="0" smtClean="0"/>
              <a:t> Timer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Four 32-bit timers (up to eight 16-bit)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Three UARTs with IrDA and ISO 7816 support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Eight Capture Compare PWM pins (CCP)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Real-Time Clock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Two Watchdog Timers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Up to 65 GPIOs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187624" y="685800"/>
            <a:ext cx="7600776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/>
              <a:t>Stellaris</a:t>
            </a:r>
            <a:r>
              <a:rPr lang="en-US" sz="3600" b="1" dirty="0" smtClean="0"/>
              <a:t>® LM3S9B96 Microcontroller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3600" dirty="0" smtClean="0">
                <a:solidFill>
                  <a:srgbClr val="000000"/>
                </a:solidFill>
                <a:latin typeface="Arial Black" pitchFamily="34" charset="0"/>
              </a:rPr>
              <a:t>Data Sheet</a:t>
            </a:r>
            <a:endParaRPr kumimoji="1" lang="en-GB" sz="36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066800" y="2895600"/>
            <a:ext cx="71056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Chapter 1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Architectural Overview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System Integration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Direct Memory Access : </a:t>
            </a:r>
            <a:r>
              <a:rPr lang="en-US" sz="2000" dirty="0" smtClean="0"/>
              <a:t>provides a way to offload data transfer tasks from the Cortex-M3 processor, allowing for more efficient use of the processor and the available bus bandwidth by performing transfers between memory and peripherals.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it-IT" sz="2000" dirty="0" smtClean="0"/>
              <a:t>ARM PrimeCell® 32-channel configurable μDMA controller</a:t>
            </a:r>
            <a:r>
              <a:rPr lang="en-US" sz="2000" dirty="0" smtClean="0"/>
              <a:t>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Support for memory-to-memory, memory-to-peripheral, and peripheral-to-memory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Data sizes of 8, 16, and 32 bits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Transfer size is programmable in binary steps from 1 to 1024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Maskable peripheral requests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Interrupt on transfer completion, with a separate interrupt per channel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System Integration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Direct Memory Access : </a:t>
            </a:r>
            <a:r>
              <a:rPr lang="en-US" sz="2000" dirty="0" smtClean="0"/>
              <a:t>provides a way to offload data transfer tasks from the Cortex-M3 processor, allowing for more efficient use of the processor and the available bus bandwidth by performing transfers between memory and peripherals.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it-IT" sz="2000" dirty="0" smtClean="0"/>
              <a:t>ARM PrimeCell® 32-channel configurable μDMA controller</a:t>
            </a:r>
            <a:r>
              <a:rPr lang="en-US" sz="2000" dirty="0" smtClean="0"/>
              <a:t>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Support for memory-to-memory, memory-to-peripheral, and peripheral-to-memory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Data sizes of 8, 16, and 32 bits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Transfer size is programmable in binary steps from 1 to 1024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Maskable peripheral requests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Interrupt on transfer completion, with a separate interrupt per channel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System Integration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System Control and Clocks : </a:t>
            </a:r>
            <a:r>
              <a:rPr lang="en-US" sz="2000" dirty="0" smtClean="0"/>
              <a:t>determines the overall operation of the device, provides information about the device, controls power-saving features, controls the clocking of the device and individual peripherals, and handles reset detection and reporting.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Device identification information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Power control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Multiple clock sources for microcontroller system clock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Flexible reset sources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System Integration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Four Programmable Timers : </a:t>
            </a:r>
            <a:r>
              <a:rPr lang="en-US" sz="2000" dirty="0" smtClean="0"/>
              <a:t>Each General-Purpose Timer Module (GPTM) block provides two 16-bit timers/counters that can be configured to operate independently as timers or event counters, or configured to operate as one 32-bit timer or one 32-bit Real-Time Clock (RTC).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Key features: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Count up or down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16- or 32-bit programmable one-shot timer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16- or 32-bit programmable periodic timer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32-bit Real-Time Clock (RTC) when using an external 32.768-KHz clock as the input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System Integration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Capture Compare PWM pins (CCP) : </a:t>
            </a:r>
            <a:r>
              <a:rPr lang="en-US" sz="2000" dirty="0" smtClean="0"/>
              <a:t>can be used by the General-Purpose Timer Module to time/count external events using the CCP pin as an input; alternatively, the GPTM can generate a simple PWM output on the CCP pin.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microcontroller includes eight Capture Compare PWM pins 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Capture: The GP Timer is incremented/decremented by programmed events on the CCP input. The GP Timer captures and stores the current timer value when a programmed event occurs.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Compare: CCP is the input of the GP Timer. The GP Timer compares the current value with a stored value and generates an interrupt when a match occurs.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PWM: The GP Timer is incremented/decremented by the system clock. A PWM signal is generated based on a match between the counter value and a value stored in a match register and is output on the CCP pin.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System Integration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Watchdog Timers : </a:t>
            </a:r>
            <a:r>
              <a:rPr lang="en-US" sz="2000" dirty="0" smtClean="0"/>
              <a:t>is used to regain control when a system has failed due to a software error or to the failure of an external device to respond in the expected way. The </a:t>
            </a:r>
            <a:r>
              <a:rPr lang="en-US" sz="2000" dirty="0" err="1" smtClean="0"/>
              <a:t>Stellaris</a:t>
            </a:r>
            <a:r>
              <a:rPr lang="en-US" sz="2000" dirty="0" smtClean="0"/>
              <a:t> Watchdog Timer can generate an interrupt or a reset when a time-out value is reached.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microcontroller has two Watchdog Timer modules: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Watchdog Timer 0 uses the system clock for its timer clock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Watchdog Timer 1 uses the PIOSC as its timer clock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32-bit down counter with a programmable load 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Programmable interrupt generation logic with interrupt masking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Lock register protection from runaway software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Reset generation logic with an enable/disable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System Integration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General-purpose input/output (GPIO) : </a:t>
            </a:r>
            <a:r>
              <a:rPr lang="en-US" sz="2000" dirty="0" smtClean="0"/>
              <a:t>offer flexibility for a variety of connections. The </a:t>
            </a:r>
            <a:r>
              <a:rPr lang="en-US" sz="2000" dirty="0" err="1" smtClean="0"/>
              <a:t>Stellaris</a:t>
            </a:r>
            <a:r>
              <a:rPr lang="en-US" sz="2000" dirty="0" smtClean="0"/>
              <a:t> GPIO module is comprised of nine physical GPIO blocks, each corresponding to an individual GPIO port, and supports 0-65 programmable input/output pins.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Key features: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Up to 65 GPIOs, depending on configuration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Highly flexible pin </a:t>
            </a:r>
            <a:r>
              <a:rPr lang="en-US" sz="2000" dirty="0" err="1" smtClean="0"/>
              <a:t>muxing</a:t>
            </a:r>
            <a:r>
              <a:rPr lang="en-US" sz="2000" dirty="0" smtClean="0"/>
              <a:t>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Two means of port access: either Advanced High-Performance Bus (AHB) or the legacy Advanced Peripheral Bus (APB) for backwards-compatibility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Programmable control for GPIO interrupts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Bit masking in both read and write operations through address lines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Reset generation logic with an enable/disable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Programmable control for GPIO pad configuration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Advanced Motion Control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controller provides motion control functions integrated into the device, including: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Key features: 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Eight advanced PWM outputs for motion and energy applications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de-DE" sz="2000" dirty="0" smtClean="0"/>
              <a:t>Two Quadrature Encoder Inputs (QEI)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Advanced Motion Control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Pulse width modulation (PWM): </a:t>
            </a:r>
            <a:r>
              <a:rPr lang="en-US" sz="2000" dirty="0" smtClean="0"/>
              <a:t>is a powerful technique for digitally encoding analog signal levels: High-resolution counters are used to generate a square wave, and the duty cycle of the square wave is modulated to encode an analog signal.</a:t>
            </a:r>
            <a:r>
              <a:rPr lang="en-US" sz="2000" b="1" dirty="0" smtClean="0"/>
              <a:t>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PWM module consists of four PWM generator blocks: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Four fault input to promote low-latency shutdown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One 16-bit counter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Two PWM comparators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PWM signal generator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Dead-band generator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One control block determines the polarity of the PWM signals and which signals are passed through to the pins.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Analog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controller provides analog functions integrated into the device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Two 10-bit Analog-to-Digital Converters (ADC) with sixteen analog input channels and sample rate of one million samples/second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Three analog comparators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16 digital comparators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On-chip voltage regulator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Documentation Conventions</a:t>
            </a:r>
            <a:endParaRPr lang="en-GB" sz="32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5" y="1772818"/>
            <a:ext cx="8151419" cy="41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JTAG and ARM Serial Wire Debug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The Joint Test Action Group (JTAG) : </a:t>
            </a:r>
            <a:r>
              <a:rPr lang="en-US" sz="2000" dirty="0" smtClean="0"/>
              <a:t>is an IEEE standard that defines a Test Access Port and Boundary Scan Architecture for digital integrated circuits and provides a standardized serial interface for controlling the associated test logic.</a:t>
            </a: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4093592" cy="1268759"/>
          </a:xfrm>
        </p:spPr>
        <p:txBody>
          <a:bodyPr/>
          <a:lstStyle/>
          <a:p>
            <a:r>
              <a:rPr lang="en-US" sz="3200" b="1" dirty="0" smtClean="0"/>
              <a:t>High-Level Block Diagram</a:t>
            </a:r>
            <a:endParaRPr lang="en-GB" sz="3200" b="1" dirty="0"/>
          </a:p>
        </p:txBody>
      </p:sp>
      <p:pic>
        <p:nvPicPr>
          <p:cNvPr id="154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0"/>
            <a:ext cx="3960440" cy="6826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0000"/>
                </a:solidFill>
                <a:latin typeface="Arial Black" pitchFamily="34" charset="0"/>
              </a:rPr>
              <a:t>Documentation Conventions</a:t>
            </a:r>
            <a:endParaRPr lang="en-GB" sz="3200" dirty="0"/>
          </a:p>
        </p:txBody>
      </p:sp>
      <p:grpSp>
        <p:nvGrpSpPr>
          <p:cNvPr id="8" name="组合 7"/>
          <p:cNvGrpSpPr/>
          <p:nvPr/>
        </p:nvGrpSpPr>
        <p:grpSpPr>
          <a:xfrm>
            <a:off x="467544" y="1700811"/>
            <a:ext cx="8028384" cy="5119175"/>
            <a:chOff x="-1762125" y="2995613"/>
            <a:chExt cx="12685343" cy="9151623"/>
          </a:xfrm>
        </p:grpSpPr>
        <p:pic>
          <p:nvPicPr>
            <p:cNvPr id="107524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762125" y="2995613"/>
              <a:ext cx="12668250" cy="866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525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-1754558" y="3860486"/>
              <a:ext cx="12677776" cy="828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 LM3S9B96 microcontroller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kumimoji="1" lang="en-GB" sz="2000" kern="0" dirty="0" smtClean="0"/>
              <a:t>Made by </a:t>
            </a:r>
            <a:r>
              <a:rPr lang="en-US" sz="2000" dirty="0" smtClean="0">
                <a:solidFill>
                  <a:srgbClr val="7030A0"/>
                </a:solidFill>
              </a:rPr>
              <a:t>Texas Instruments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err="1" smtClean="0">
                <a:solidFill>
                  <a:srgbClr val="FF0000"/>
                </a:solidFill>
              </a:rPr>
              <a:t>Stellaris</a:t>
            </a:r>
            <a:r>
              <a:rPr lang="pt-BR" sz="2000" baseline="30000" dirty="0" smtClean="0"/>
              <a:t> </a:t>
            </a:r>
            <a:r>
              <a:rPr kumimoji="1" lang="en-US" sz="2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is a </a:t>
            </a:r>
            <a:r>
              <a:rPr kumimoji="1" lang="en-US" sz="2000" kern="0" dirty="0" smtClean="0"/>
              <a:t>microcontroller family based on ARM Cortex-M3 and the Thumb-2 instruction set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microcontroller has the following features: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pt-BR" sz="2000" dirty="0" smtClean="0"/>
              <a:t>ARM</a:t>
            </a:r>
            <a:r>
              <a:rPr lang="pt-BR" sz="2000" baseline="30000" dirty="0" smtClean="0"/>
              <a:t>®</a:t>
            </a:r>
            <a:r>
              <a:rPr lang="pt-BR" sz="2000" dirty="0" smtClean="0"/>
              <a:t> Cortex™-M3 Processor Core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On-Chip Memory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External Peripheral Interface (EPI)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Advanced Serial Integration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System Integration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Advanced Motion Control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Analog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JTAG and ARM Serial Wire Debug (SWD)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100-pin LQFP and 108-ball BGA package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Industrial (-40°C to 85°C) Temperature Range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ARM Cortex™-M3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Processor Core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32-bit ARM® Cortex™-M3 v7M architecture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Outstanding processing performance combined with fast interrupt handling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Thumb-2 mixed 16-/32-bit instruction set: high performance in a compact memory size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Single-cycle multiply instruction and hardware divide operation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Atomic bit manipulation (bit-banding)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Unaligned data access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Harvard architecture: separate buses for instruction and data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Deterministic, high-performance interrupt handling for time-critical apps.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Enhanced system debug with extensive breakpoint and trace capabilities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Ultra-low power consumption with integrated sleep modes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80-MHz operation, 100 DMIPS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ARM Cortex™-M3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System Timer (</a:t>
            </a:r>
            <a:r>
              <a:rPr lang="en-US" sz="2000" b="1" dirty="0" err="1" smtClean="0"/>
              <a:t>SysTick</a:t>
            </a:r>
            <a:r>
              <a:rPr lang="en-US" sz="2000" b="1" dirty="0" smtClean="0"/>
              <a:t>)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provides a simple, 24-bit, clear-on-write, decrementing, wrap-on-zero counter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counter can be used in several ways: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An RTOS tick timer that fires at a programmable rate and invokes a </a:t>
            </a:r>
            <a:r>
              <a:rPr lang="en-US" sz="2000" i="1" dirty="0" err="1" smtClean="0"/>
              <a:t>SysTick</a:t>
            </a:r>
            <a:r>
              <a:rPr lang="en-US" sz="2000" dirty="0" smtClean="0"/>
              <a:t> exception handler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high-speed alarm timer using the system clock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variable rate alarm or signal timer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simple counter used to measure time to completion and time used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An internal clock-source control based on missing/meeting durations, via checking the COUNTFLAG field in the </a:t>
            </a:r>
            <a:r>
              <a:rPr lang="en-US" sz="2000" dirty="0" err="1" smtClean="0">
                <a:solidFill>
                  <a:srgbClr val="00B0F0"/>
                </a:solidFill>
              </a:rPr>
              <a:t>SysTick</a:t>
            </a:r>
            <a:r>
              <a:rPr lang="en-US" sz="2000" dirty="0" smtClean="0">
                <a:solidFill>
                  <a:srgbClr val="00B0F0"/>
                </a:solidFill>
              </a:rPr>
              <a:t> Control and Status </a:t>
            </a:r>
            <a:r>
              <a:rPr lang="en-US" sz="2000" dirty="0" smtClean="0"/>
              <a:t>register.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ARM Cortex™-M3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Nested Vectored Interrupt Controller (NVIC)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All exceptions are handled in Handler Mode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Automatic stacking and </a:t>
            </a:r>
            <a:r>
              <a:rPr lang="en-US" sz="2000" dirty="0" err="1" smtClean="0"/>
              <a:t>unstacking</a:t>
            </a:r>
            <a:r>
              <a:rPr lang="en-US" sz="2000" dirty="0" smtClean="0"/>
              <a:t> of the processor state on an exception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>
                <a:solidFill>
                  <a:srgbClr val="00B0F0"/>
                </a:solidFill>
              </a:rPr>
              <a:t>Vectored</a:t>
            </a:r>
            <a:r>
              <a:rPr lang="en-US" sz="2000" dirty="0" smtClean="0"/>
              <a:t>: efficient interrupt entry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>
                <a:solidFill>
                  <a:srgbClr val="00B0F0"/>
                </a:solidFill>
              </a:rPr>
              <a:t>Nested</a:t>
            </a:r>
            <a:r>
              <a:rPr lang="en-US" sz="2000" dirty="0" smtClean="0"/>
              <a:t>: eight priority levels on 7 exceptions (system handlers) and 53 interrupts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Deterministic, fast interrupt processing: always 12 cycles, or just 6 cycles with </a:t>
            </a:r>
            <a:r>
              <a:rPr lang="en-US" sz="2000" dirty="0" smtClean="0">
                <a:solidFill>
                  <a:srgbClr val="92D050"/>
                </a:solidFill>
              </a:rPr>
              <a:t>tail-chaining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NMI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On-Chip Memory</a:t>
            </a:r>
            <a:endParaRPr lang="en-GB" sz="32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SRAM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microcontroller provides 96 KB of single-cycle on-chip SRAM, located at offset 0x2000.0000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bit-band region in SRAM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Data can be transferred to and from SRAM using the Micro Direct Memory Access Controller (</a:t>
            </a:r>
            <a:r>
              <a:rPr lang="el-GR" sz="2000" dirty="0" smtClean="0"/>
              <a:t>μ</a:t>
            </a:r>
            <a:r>
              <a:rPr lang="en-US" sz="2000" dirty="0" smtClean="0"/>
              <a:t>DMA)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r>
              <a:rPr lang="en-US" sz="2000" b="1" dirty="0" smtClean="0"/>
              <a:t>Flash Memory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LM3S9B96 microcontroller provides 256 KB of single-cycle on-chip Flash memory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Organized as a set of 2-KB blocks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Data can be erased in the unit of block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Different levels of code protection: read-only, execute-only (read by instruction fetch mechanism)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allings">
  <a:themeElements>
    <a:clrScheme name="stallings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3805</TotalTime>
  <Words>2087</Words>
  <Application>Microsoft Office PowerPoint</Application>
  <PresentationFormat>全屏显示(4:3)</PresentationFormat>
  <Paragraphs>243</Paragraphs>
  <Slides>31</Slides>
  <Notes>30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31</vt:i4>
      </vt:variant>
    </vt:vector>
  </HeadingPairs>
  <TitlesOfParts>
    <vt:vector size="40" baseType="lpstr">
      <vt:lpstr>Monotype Sorts</vt:lpstr>
      <vt:lpstr>宋体</vt:lpstr>
      <vt:lpstr>Arial</vt:lpstr>
      <vt:lpstr>Arial Black</vt:lpstr>
      <vt:lpstr>Calibri</vt:lpstr>
      <vt:lpstr>Tahoma</vt:lpstr>
      <vt:lpstr>Times New Roman</vt:lpstr>
      <vt:lpstr>Office 主题</vt:lpstr>
      <vt:lpstr>1_stallings</vt:lpstr>
      <vt:lpstr>Lecture 19: Case Study: An Implementation of Cortex-M3 – the LM3S9B96</vt:lpstr>
      <vt:lpstr>PowerPoint 演示文稿</vt:lpstr>
      <vt:lpstr>Documentation Conventions</vt:lpstr>
      <vt:lpstr>Documentation Conventions</vt:lpstr>
      <vt:lpstr>The LM3S9B96 microcontroller</vt:lpstr>
      <vt:lpstr>ARM Cortex™-M3</vt:lpstr>
      <vt:lpstr>ARM Cortex™-M3</vt:lpstr>
      <vt:lpstr>ARM Cortex™-M3</vt:lpstr>
      <vt:lpstr>On-Chip Memory</vt:lpstr>
      <vt:lpstr>On-Chip Memory</vt:lpstr>
      <vt:lpstr>External Peripheral Interface (EPI)</vt:lpstr>
      <vt:lpstr>Serial Communications Peripherals</vt:lpstr>
      <vt:lpstr>Serial Communications Peripherals</vt:lpstr>
      <vt:lpstr>Serial Communications Peripherals</vt:lpstr>
      <vt:lpstr>Serial Communications Peripherals</vt:lpstr>
      <vt:lpstr>Serial Communications Peripherals</vt:lpstr>
      <vt:lpstr>Serial Communications Peripherals</vt:lpstr>
      <vt:lpstr>Serial Communications Peripherals</vt:lpstr>
      <vt:lpstr>System Integration</vt:lpstr>
      <vt:lpstr>System Integration</vt:lpstr>
      <vt:lpstr>System Integration</vt:lpstr>
      <vt:lpstr>System Integration</vt:lpstr>
      <vt:lpstr>System Integration</vt:lpstr>
      <vt:lpstr>System Integration</vt:lpstr>
      <vt:lpstr>System Integration</vt:lpstr>
      <vt:lpstr>System Integration</vt:lpstr>
      <vt:lpstr>Advanced Motion Control</vt:lpstr>
      <vt:lpstr>Advanced Motion Control</vt:lpstr>
      <vt:lpstr>Analog</vt:lpstr>
      <vt:lpstr>JTAG and ARM Serial Wire Debug</vt:lpstr>
      <vt:lpstr>High-Level Block Diagram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More on I/O and Memory</dc:title>
  <dc:creator>archee</dc:creator>
  <cp:lastModifiedBy>archee</cp:lastModifiedBy>
  <cp:revision>197</cp:revision>
  <dcterms:created xsi:type="dcterms:W3CDTF">2012-02-15T06:15:34Z</dcterms:created>
  <dcterms:modified xsi:type="dcterms:W3CDTF">2014-02-25T03:37:22Z</dcterms:modified>
</cp:coreProperties>
</file>